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8" r:id="rId3"/>
    <p:sldId id="259" r:id="rId4"/>
    <p:sldId id="260" r:id="rId5"/>
    <p:sldId id="262" r:id="rId6"/>
    <p:sldId id="263" r:id="rId7"/>
    <p:sldId id="264" r:id="rId8"/>
    <p:sldId id="265" r:id="rId9"/>
    <p:sldId id="268" r:id="rId10"/>
    <p:sldId id="267" r:id="rId11"/>
    <p:sldId id="269" r:id="rId12"/>
    <p:sldId id="270" r:id="rId13"/>
    <p:sldId id="271" r:id="rId14"/>
    <p:sldId id="272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55" d="100"/>
          <a:sy n="55" d="100"/>
        </p:scale>
        <p:origin x="-1806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D243D360-06B9-4320-9705-8168EFB761FB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08CDD56E-3064-4752-9789-A310890AE8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3D360-06B9-4320-9705-8168EFB761FB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DD56E-3064-4752-9789-A310890AE8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3D360-06B9-4320-9705-8168EFB761FB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DD56E-3064-4752-9789-A310890AE8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D243D360-06B9-4320-9705-8168EFB761FB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8CDD56E-3064-4752-9789-A310890AE8A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D243D360-06B9-4320-9705-8168EFB761FB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08CDD56E-3064-4752-9789-A310890AE8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3D360-06B9-4320-9705-8168EFB761FB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DD56E-3064-4752-9789-A310890AE8A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3D360-06B9-4320-9705-8168EFB761FB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DD56E-3064-4752-9789-A310890AE8A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243D360-06B9-4320-9705-8168EFB761FB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8CDD56E-3064-4752-9789-A310890AE8A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3D360-06B9-4320-9705-8168EFB761FB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DD56E-3064-4752-9789-A310890AE8A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D243D360-06B9-4320-9705-8168EFB761FB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08CDD56E-3064-4752-9789-A310890AE8A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243D360-06B9-4320-9705-8168EFB761FB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8CDD56E-3064-4752-9789-A310890AE8A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D243D360-06B9-4320-9705-8168EFB761FB}" type="datetimeFigureOut">
              <a:rPr lang="ru-RU" smtClean="0"/>
              <a:pPr/>
              <a:t>08.04.2022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08CDD56E-3064-4752-9789-A310890AE8A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28662" y="428604"/>
            <a:ext cx="7529538" cy="2000264"/>
          </a:xfrm>
        </p:spPr>
        <p:txBody>
          <a:bodyPr>
            <a:norm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</a:rPr>
              <a:t>МБДОУ  №4  «Росинка»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 smtClean="0">
                <a:solidFill>
                  <a:srgbClr val="002060"/>
                </a:solidFill>
              </a:rPr>
              <a:t>«Развитие диалогической речи у детей. Дидактические игры и приемы»</a:t>
            </a:r>
            <a:endParaRPr lang="ru-RU" i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00760" y="4429132"/>
            <a:ext cx="2571768" cy="1357322"/>
          </a:xfrm>
        </p:spPr>
        <p:txBody>
          <a:bodyPr>
            <a:normAutofit fontScale="92500" lnSpcReduction="20000"/>
          </a:bodyPr>
          <a:lstStyle/>
          <a:p>
            <a:r>
              <a:rPr lang="ru-RU" sz="2400" i="1" dirty="0" smtClean="0">
                <a:solidFill>
                  <a:srgbClr val="002060"/>
                </a:solidFill>
              </a:rPr>
              <a:t>Подготовила воспитатель </a:t>
            </a:r>
          </a:p>
          <a:p>
            <a:r>
              <a:rPr lang="ru-RU" sz="2800" b="0" dirty="0" smtClean="0">
                <a:solidFill>
                  <a:srgbClr val="002060"/>
                </a:solidFill>
              </a:rPr>
              <a:t>       </a:t>
            </a:r>
            <a:r>
              <a:rPr lang="ru-RU" sz="2000" dirty="0" err="1" smtClean="0">
                <a:solidFill>
                  <a:srgbClr val="002060"/>
                </a:solidFill>
              </a:rPr>
              <a:t>Фисюк</a:t>
            </a:r>
            <a:r>
              <a:rPr lang="ru-RU" sz="2000" dirty="0" smtClean="0">
                <a:solidFill>
                  <a:srgbClr val="002060"/>
                </a:solidFill>
              </a:rPr>
              <a:t> М.В.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             2022г</a:t>
            </a:r>
          </a:p>
          <a:p>
            <a:endParaRPr lang="ru-RU" dirty="0"/>
          </a:p>
        </p:txBody>
      </p:sp>
      <p:pic>
        <p:nvPicPr>
          <p:cNvPr id="4" name="Рисунок 3" descr="https://ds03.infourok.ru/uploads/ex/0e32/00041959-b99c7b50/hello_html_1193c97a.pn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2786058"/>
            <a:ext cx="3929090" cy="2928958"/>
          </a:xfrm>
          <a:prstGeom prst="snip2DiagRect">
            <a:avLst/>
          </a:prstGeom>
          <a:noFill/>
          <a:ln w="571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428604"/>
            <a:ext cx="36433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Групповые   </a:t>
            </a:r>
          </a:p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беседы. 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1472" y="1428736"/>
            <a:ext cx="335758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ru-RU" sz="2800" dirty="0" smtClean="0">
                <a:latin typeface="Arial" pitchFamily="34" charset="0"/>
                <a:cs typeface="Arial" pitchFamily="34" charset="0"/>
              </a:rPr>
              <a:t>Конструирование     </a:t>
            </a:r>
          </a:p>
          <a:p>
            <a:pPr>
              <a:buFont typeface="Wingdings" pitchFamily="2" charset="2"/>
              <a:buChar char="§"/>
            </a:pPr>
            <a:r>
              <a:rPr lang="ru-RU" sz="2800" dirty="0" smtClean="0">
                <a:latin typeface="Arial" pitchFamily="34" charset="0"/>
                <a:cs typeface="Arial" pitchFamily="34" charset="0"/>
              </a:rPr>
              <a:t>рисование  </a:t>
            </a:r>
          </a:p>
          <a:p>
            <a:pPr>
              <a:buFont typeface="Wingdings" pitchFamily="2" charset="2"/>
              <a:buChar char="§"/>
            </a:pPr>
            <a:r>
              <a:rPr lang="ru-RU" sz="2800" dirty="0" smtClean="0">
                <a:latin typeface="Arial" pitchFamily="34" charset="0"/>
                <a:cs typeface="Arial" pitchFamily="34" charset="0"/>
              </a:rPr>
              <a:t>художественное творчество. </a:t>
            </a:r>
          </a:p>
          <a:p>
            <a:endParaRPr lang="ru-RU" sz="2400" dirty="0">
              <a:latin typeface="Arial" pitchFamily="34" charset="0"/>
              <a:cs typeface="Arial" pitchFamily="34" charset="0"/>
            </a:endParaRP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Использование этих приемов эффективно формирует диалогические умения детей.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6" y="714356"/>
            <a:ext cx="3690077" cy="2428892"/>
          </a:xfrm>
          <a:prstGeom prst="snip2DiagRect">
            <a:avLst/>
          </a:prstGeom>
          <a:noFill/>
          <a:ln w="571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 l="21738" r="23666" b="9091"/>
          <a:stretch>
            <a:fillRect/>
          </a:stretch>
        </p:blipFill>
        <p:spPr bwMode="auto">
          <a:xfrm>
            <a:off x="4572000" y="3643314"/>
            <a:ext cx="3643338" cy="2571768"/>
          </a:xfrm>
          <a:prstGeom prst="snip2DiagRect">
            <a:avLst/>
          </a:prstGeom>
          <a:noFill/>
          <a:ln w="571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4414" y="214290"/>
            <a:ext cx="62865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Дидактическая игра</a:t>
            </a:r>
            <a:endParaRPr lang="ru-RU" sz="32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286116" y="2428868"/>
            <a:ext cx="2428892" cy="11430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Непосредственно образовательная деятельность</a:t>
            </a:r>
            <a:endPara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643702" y="1357298"/>
            <a:ext cx="1928826" cy="15716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Самостоятельная деятельность детей</a:t>
            </a:r>
            <a:endPara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428992" y="928670"/>
            <a:ext cx="270035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Дидактическая игра</a:t>
            </a:r>
            <a:endPara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71472" y="1357298"/>
            <a:ext cx="1928826" cy="16430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Совместная деятельность детей и воспитател</a:t>
            </a:r>
            <a:r>
              <a:rPr lang="ru-RU" dirty="0" smtClean="0">
                <a:solidFill>
                  <a:schemeClr val="tx1"/>
                </a:solidFill>
              </a:rPr>
              <a:t>я</a:t>
            </a:r>
          </a:p>
        </p:txBody>
      </p:sp>
      <p:cxnSp>
        <p:nvCxnSpPr>
          <p:cNvPr id="20" name="Прямая со стрелкой 19"/>
          <p:cNvCxnSpPr/>
          <p:nvPr/>
        </p:nvCxnSpPr>
        <p:spPr>
          <a:xfrm flipV="1">
            <a:off x="2571736" y="1571612"/>
            <a:ext cx="857256" cy="7143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rot="16200000" flipV="1">
            <a:off x="4321967" y="2178835"/>
            <a:ext cx="571504" cy="71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rot="16200000" flipV="1">
            <a:off x="5929322" y="1857364"/>
            <a:ext cx="785818" cy="5000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Прямоугольник 39"/>
          <p:cNvSpPr/>
          <p:nvPr/>
        </p:nvSpPr>
        <p:spPr>
          <a:xfrm>
            <a:off x="642910" y="3786190"/>
            <a:ext cx="750099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Эффективным методом развития диалогической речи является дидактическая игра. </a:t>
            </a:r>
          </a:p>
          <a:p>
            <a:pPr algn="just"/>
            <a:r>
              <a:rPr lang="ru-RU" sz="2400" b="1" dirty="0" smtClean="0">
                <a:latin typeface="Arial" pitchFamily="34" charset="0"/>
                <a:cs typeface="Arial" pitchFamily="34" charset="0"/>
              </a:rPr>
              <a:t>Принцип развития речевых умений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ru-RU" sz="2400" u="sng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от простого к сложному: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Восприятие-&gt;Заимствование речевых форм- &gt; Самостоятельное использование- &gt; Перенос в новые условия общения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357167"/>
            <a:ext cx="807249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На начальных этапах освоения диалогической речи используются игры «</a:t>
            </a:r>
            <a:r>
              <a:rPr lang="ru-RU" sz="2000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почта», «маковое зернышко», «фанты», «садовник», «передай письмо», «пчелки и ласточки», «вежливые кошки», «волшебный ключ».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• На последующих этапах используют пересказы по ролям, игры инсценировки, игры с телефоном (звонок маме, бабушке, другу, в поликлинику, ответ незнакомцу), игры «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да-нет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», вопросы с подсказкой, «запрещенные слова», «смешинка», «кто кого запутает», «так бывает или нет» небылицы, «найди ошибку», «сумей отказаться», «назови родителей».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 l="37651" r="24685"/>
          <a:stretch>
            <a:fillRect/>
          </a:stretch>
        </p:blipFill>
        <p:spPr bwMode="auto">
          <a:xfrm>
            <a:off x="5072066" y="3714752"/>
            <a:ext cx="2788118" cy="2911152"/>
          </a:xfrm>
          <a:prstGeom prst="snip2DiagRect">
            <a:avLst/>
          </a:prstGeom>
          <a:noFill/>
          <a:ln w="571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3" cstate="print"/>
          <a:srcRect t="5736" r="11591" b="16387"/>
          <a:stretch>
            <a:fillRect/>
          </a:stretch>
        </p:blipFill>
        <p:spPr bwMode="auto">
          <a:xfrm>
            <a:off x="785786" y="3714752"/>
            <a:ext cx="3214710" cy="2857520"/>
          </a:xfrm>
          <a:prstGeom prst="snip2DiagRect">
            <a:avLst/>
          </a:prstGeom>
          <a:noFill/>
          <a:ln w="571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85918" y="285728"/>
            <a:ext cx="51435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Заключение</a:t>
            </a:r>
            <a:endParaRPr lang="ru-RU" sz="36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28992" y="1071547"/>
            <a:ext cx="264320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Использование игр для развития диалогической речи не исключает разговор и беседу воспитанников со взрослыми. Дополнительное использование дидактических игр и приемов поможет повысить эффективность процесса формирования диалогических умений дошкольников.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t="6831"/>
          <a:stretch>
            <a:fillRect/>
          </a:stretch>
        </p:blipFill>
        <p:spPr bwMode="auto">
          <a:xfrm>
            <a:off x="6072198" y="357166"/>
            <a:ext cx="2519265" cy="4470173"/>
          </a:xfrm>
          <a:prstGeom prst="snip2DiagRect">
            <a:avLst/>
          </a:prstGeom>
          <a:noFill/>
          <a:ln w="571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print"/>
          <a:srcRect t="18126" b="29990"/>
          <a:stretch>
            <a:fillRect/>
          </a:stretch>
        </p:blipFill>
        <p:spPr bwMode="auto">
          <a:xfrm>
            <a:off x="285720" y="2500306"/>
            <a:ext cx="3018846" cy="3797406"/>
          </a:xfrm>
          <a:prstGeom prst="snip2DiagRect">
            <a:avLst/>
          </a:prstGeom>
          <a:noFill/>
          <a:ln w="571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357166"/>
            <a:ext cx="764386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Список литературы</a:t>
            </a: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•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Арушанова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А. Организация диалогического общения дошкольников со сверстниками // Дошкольное воспитание. – 2001. №5. – с. 51-61. •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Арушанова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А.,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Рычагова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Е., Дурова Н. Истоки диалога // Дошкольное воспитание. – 2002. №10. – с. 82-90. •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Бизикова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О. Развитие речи дошкольников в игре. М: издательство «Скрипторий 2003», 2008. – 136с. • Горшкова Е. Учите детей общаться // Дошкольное воспитание. – 2000. №12. – с. 91-93. • Занятия по развитию речи в детском саду / Под ред. О. С. Ушаковой. М.: Современность, 1999. – 363с. • Крылова Н. М. Влияние беседы на умственное и речевое развитие детей // Хрестоматия по теории и методике развития речи детей дошкольного возраста / Сост. М. М. Алексеева. М.: Академия, 1999. – с.204-208. • Колодяжная Т.П.,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Колунова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Л. А. Речевое развитие ребенка в детском саду: новые подходы. Методические рекомендации для руководителей и воспитателей ДОУ. Ростов –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н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/Д: ТЦ «Учитель», 2002. – 32с. • Придумай слово: Речевые игры и упражнения для дошкольников. М.: Изд-во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ин-та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психотерапии, 2001. – 223с. • Программа и методика развития речи детей дошкольного возраста в детском саду /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Авторсоставитель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Ушакова О. С. – М.: АПО, 1994. – 63с. • Ушакова О. С. Развитие речи дошкольника. М.: Изд-во института психотерапии, 2001. – 237с.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0"/>
            <a:ext cx="821537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Arial" pitchFamily="34" charset="0"/>
                <a:cs typeface="Arial" pitchFamily="34" charset="0"/>
              </a:rPr>
              <a:t>• Диалогическая речь – наиболее простая, естественная форма общения, которая к семи годам должна быть практически сформирована. </a:t>
            </a:r>
          </a:p>
          <a:p>
            <a:r>
              <a:rPr lang="ru-RU" sz="2800" dirty="0" smtClean="0">
                <a:latin typeface="Arial" pitchFamily="34" charset="0"/>
                <a:cs typeface="Arial" pitchFamily="34" charset="0"/>
              </a:rPr>
              <a:t>• Определение диалога дал известный лингвист Л.П. </a:t>
            </a:r>
            <a:r>
              <a:rPr lang="ru-RU" sz="2800" dirty="0" err="1" smtClean="0">
                <a:latin typeface="Arial" pitchFamily="34" charset="0"/>
                <a:cs typeface="Arial" pitchFamily="34" charset="0"/>
              </a:rPr>
              <a:t>Якубинский</a:t>
            </a:r>
            <a:r>
              <a:rPr lang="ru-RU" sz="2800" dirty="0" smtClean="0">
                <a:latin typeface="Arial" pitchFamily="34" charset="0"/>
                <a:cs typeface="Arial" pitchFamily="34" charset="0"/>
              </a:rPr>
              <a:t>: «Диалог - не только форма речи, он еще «разновидность человеческого поведения». </a:t>
            </a:r>
          </a:p>
          <a:p>
            <a:r>
              <a:rPr lang="ru-RU" sz="2800" dirty="0" smtClean="0">
                <a:latin typeface="Arial" pitchFamily="34" charset="0"/>
                <a:cs typeface="Arial" pitchFamily="34" charset="0"/>
              </a:rPr>
              <a:t>• Диалогическую речь можно определить по краткости высказываний , большому количеству простых предложений, сопровождаемых мимикой и жестами, интонацией. </a:t>
            </a:r>
          </a:p>
          <a:p>
            <a:r>
              <a:rPr lang="ru-RU" sz="2800" dirty="0" smtClean="0">
                <a:latin typeface="Arial" pitchFamily="34" charset="0"/>
                <a:cs typeface="Arial" pitchFamily="34" charset="0"/>
              </a:rPr>
              <a:t>• Особенность диалоговой речи – чередование говорения одного с прослушиванием и дальнейшим говорением другого.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428605"/>
            <a:ext cx="771530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 smtClean="0">
                <a:latin typeface="Arial" pitchFamily="34" charset="0"/>
                <a:cs typeface="Arial" pitchFamily="34" charset="0"/>
              </a:rPr>
              <a:t>•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Основной целью развития диалогической речи у дошкольников является необходимость научить их пользоваться диалогом как формой общения. </a:t>
            </a:r>
          </a:p>
          <a:p>
            <a:pPr algn="just"/>
            <a:endParaRPr lang="ru-RU" sz="32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3200" dirty="0" smtClean="0">
                <a:latin typeface="Arial" pitchFamily="34" charset="0"/>
                <a:cs typeface="Arial" pitchFamily="34" charset="0"/>
              </a:rPr>
              <a:t>•В ходе обучения можно пользоваться разными методами и приемами, разработанными Е.И. Тихеевой, О.И. </a:t>
            </a:r>
            <a:r>
              <a:rPr lang="ru-RU" sz="3200" dirty="0" err="1" smtClean="0">
                <a:latin typeface="Arial" pitchFamily="34" charset="0"/>
                <a:cs typeface="Arial" pitchFamily="34" charset="0"/>
              </a:rPr>
              <a:t>Бизиковой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>, О.И. Соловьевой, В.В. Гербовой и другими.</a:t>
            </a:r>
            <a:endParaRPr lang="ru-RU" sz="3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24" y="428604"/>
            <a:ext cx="75009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Одним из основных методов формирования диалогической речи служит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разговор воспитателя с детьми</a:t>
            </a:r>
            <a:endParaRPr lang="ru-RU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643702" y="4643446"/>
            <a:ext cx="1785950" cy="12858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Индивидуальный (утро-вечер)</a:t>
            </a:r>
            <a:endParaRPr lang="ru-RU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85720" y="2786058"/>
            <a:ext cx="3212695" cy="12858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Преднамеренный (планируемый заранее)</a:t>
            </a:r>
            <a:endParaRPr lang="ru-RU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85786" y="4929198"/>
            <a:ext cx="2857520" cy="1057276"/>
          </a:xfrm>
          <a:prstGeom prst="roundRect">
            <a:avLst>
              <a:gd name="adj" fmla="val 1426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Непреднамеренный (возникает в любое время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429388" y="2214554"/>
            <a:ext cx="2071702" cy="16430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 инициативе ребенка (вопрос или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Сообщение)</a:t>
            </a:r>
            <a:endParaRPr lang="ru-RU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4429124" y="5214950"/>
            <a:ext cx="1857388" cy="12001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Коллективный (прогулка) </a:t>
            </a:r>
            <a:endParaRPr lang="ru-RU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3571868" y="1643050"/>
            <a:ext cx="2643206" cy="928694"/>
          </a:xfrm>
          <a:prstGeom prst="roundRect">
            <a:avLst>
              <a:gd name="adj" fmla="val 305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 инициативе воспитателя</a:t>
            </a:r>
            <a:endParaRPr lang="ru-RU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4071934" y="3429000"/>
            <a:ext cx="2000264" cy="9858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Разговор</a:t>
            </a:r>
          </a:p>
          <a:p>
            <a:pPr algn="ctr"/>
            <a:endParaRPr lang="ru-RU" dirty="0"/>
          </a:p>
        </p:txBody>
      </p:sp>
      <p:cxnSp>
        <p:nvCxnSpPr>
          <p:cNvPr id="33" name="Прямая со стрелкой 32"/>
          <p:cNvCxnSpPr/>
          <p:nvPr/>
        </p:nvCxnSpPr>
        <p:spPr>
          <a:xfrm rot="5400000">
            <a:off x="4929190" y="4786322"/>
            <a:ext cx="571504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 rot="10800000" flipV="1">
            <a:off x="3071802" y="4357694"/>
            <a:ext cx="1000132" cy="4286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 rot="10800000">
            <a:off x="3643306" y="3286124"/>
            <a:ext cx="428628" cy="2857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/>
          <p:nvPr/>
        </p:nvCxnSpPr>
        <p:spPr>
          <a:xfrm rot="5400000" flipH="1" flipV="1">
            <a:off x="4786314" y="3000372"/>
            <a:ext cx="571504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 стрелкой 75"/>
          <p:cNvCxnSpPr/>
          <p:nvPr/>
        </p:nvCxnSpPr>
        <p:spPr>
          <a:xfrm rot="5400000" flipH="1" flipV="1">
            <a:off x="5786446" y="2928935"/>
            <a:ext cx="500067" cy="5000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 стрелкой 83"/>
          <p:cNvCxnSpPr/>
          <p:nvPr/>
        </p:nvCxnSpPr>
        <p:spPr>
          <a:xfrm>
            <a:off x="6286512" y="4214818"/>
            <a:ext cx="1071570" cy="357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57488" y="928670"/>
            <a:ext cx="5643602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 smtClean="0">
                <a:latin typeface="Arial" pitchFamily="34" charset="0"/>
                <a:cs typeface="Arial" pitchFamily="34" charset="0"/>
              </a:rPr>
              <a:t>Данный прием широко используется в практике. Ребенку можно поручить попросить что-либо у младшего воспитателя; передать что либо родителям; донести просьбу воспитателя до своих сверстников. •Формирование и закрепление навыков диалогической речи служат специально организованные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речевые ситуации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. 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0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                    Они помогают: 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Сформировать умение договариваться во время общения со сверстниками 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Расспрашивать собеседника 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Вступать в чей-то разговор 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Соблюдать правило речевого этикета    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 Высказывать сочувствие </a:t>
            </a:r>
          </a:p>
          <a:p>
            <a:pPr>
              <a:buFont typeface="Wingdings" pitchFamily="2" charset="2"/>
              <a:buChar char="§"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Доказывать свою точку зрения Развивают невербальные умения (жесты, мимика, уместные позы)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 l="14937" t="15724" r="14675" b="33761"/>
          <a:stretch>
            <a:fillRect/>
          </a:stretch>
        </p:blipFill>
        <p:spPr bwMode="auto">
          <a:xfrm>
            <a:off x="357158" y="1285860"/>
            <a:ext cx="2500330" cy="3929090"/>
          </a:xfrm>
          <a:prstGeom prst="snip2DiagRect">
            <a:avLst/>
          </a:prstGeom>
          <a:noFill/>
          <a:ln w="381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500166" y="500042"/>
            <a:ext cx="58689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Прием «Словесные поручения»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24" y="500042"/>
            <a:ext cx="72866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Чтение литературных произведений</a:t>
            </a:r>
            <a:endParaRPr lang="ru-RU" sz="2000" b="1" dirty="0">
              <a:solidFill>
                <a:schemeClr val="accent3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57686" y="1000108"/>
            <a:ext cx="4286280" cy="563231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ru-RU" sz="2000" dirty="0" smtClean="0">
                <a:latin typeface="Arial" pitchFamily="34" charset="0"/>
                <a:cs typeface="Arial" pitchFamily="34" charset="0"/>
              </a:rPr>
              <a:t>Чтение помогает детям формировать образцы диалогического взаимодействия. Во время чтения необходимо привлекать внимание к диалогам героев и выделять диалогические реплики: «О чем хотел узнать цыпленок? Как он об этом спросил?» и к ответным высказываниям «Что ответил утенок». </a:t>
            </a:r>
          </a:p>
          <a:p>
            <a:pPr algn="just"/>
            <a:r>
              <a:rPr lang="ru-RU" sz="2000" dirty="0" smtClean="0">
                <a:latin typeface="Arial" pitchFamily="34" charset="0"/>
                <a:cs typeface="Arial" pitchFamily="34" charset="0"/>
              </a:rPr>
              <a:t>• Дети используют в речи готовые диалогические реплики запоминая диалоги литературных героев. </a:t>
            </a:r>
          </a:p>
          <a:p>
            <a:pPr algn="just"/>
            <a:r>
              <a:rPr lang="ru-RU" sz="2000" dirty="0" smtClean="0">
                <a:latin typeface="Arial" pitchFamily="34" charset="0"/>
                <a:cs typeface="Arial" pitchFamily="34" charset="0"/>
              </a:rPr>
              <a:t>• Передача их в инсценировках это заимствование инициативных и ответных реплик.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285860"/>
            <a:ext cx="2184197" cy="2911152"/>
          </a:xfrm>
          <a:prstGeom prst="snip2DiagRect">
            <a:avLst/>
          </a:prstGeom>
          <a:noFill/>
          <a:ln w="571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1214422"/>
            <a:ext cx="464347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i="1" dirty="0" smtClean="0">
                <a:latin typeface="Arial" pitchFamily="34" charset="0"/>
                <a:cs typeface="Arial" pitchFamily="34" charset="0"/>
              </a:rPr>
              <a:t>Ты скажи мне , милый ёж, чем </a:t>
            </a:r>
            <a:r>
              <a:rPr lang="ru-RU" sz="2400" i="1" dirty="0" err="1" smtClean="0">
                <a:latin typeface="Arial" pitchFamily="34" charset="0"/>
                <a:cs typeface="Arial" pitchFamily="34" charset="0"/>
              </a:rPr>
              <a:t>ежиный</a:t>
            </a:r>
            <a:r>
              <a:rPr lang="ru-RU" sz="2400" i="1" dirty="0" smtClean="0">
                <a:latin typeface="Arial" pitchFamily="34" charset="0"/>
                <a:cs typeface="Arial" pitchFamily="34" charset="0"/>
              </a:rPr>
              <a:t> мех хорош?</a:t>
            </a:r>
          </a:p>
          <a:p>
            <a:pPr algn="just"/>
            <a:r>
              <a:rPr lang="ru-RU" sz="2400" i="1" dirty="0" smtClean="0">
                <a:latin typeface="Arial" pitchFamily="34" charset="0"/>
                <a:cs typeface="Arial" pitchFamily="34" charset="0"/>
              </a:rPr>
              <a:t> - Тем он, лисонька, хорош, что зубами не возьмешь! </a:t>
            </a:r>
          </a:p>
          <a:p>
            <a:endParaRPr lang="ru-RU" sz="2400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400" dirty="0" smtClean="0">
                <a:latin typeface="Arial" pitchFamily="34" charset="0"/>
                <a:cs typeface="Arial" pitchFamily="34" charset="0"/>
              </a:rPr>
              <a:t>Чтение литературных произведений по ролям позволяет детям усвоить различные по форме и содержанию вопросы и ответы, вопросительную и повествовательную интонацию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1472" y="500042"/>
            <a:ext cx="7429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Диалогическое единство «Вопрос-ответ»</a:t>
            </a:r>
            <a:endParaRPr lang="ru-RU" sz="20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3570" y="1000108"/>
            <a:ext cx="2714644" cy="4929198"/>
          </a:xfrm>
          <a:prstGeom prst="snip2DiagRect">
            <a:avLst/>
          </a:prstGeom>
          <a:noFill/>
          <a:ln w="571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357167"/>
            <a:ext cx="77153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Диалогическая пара «Побуждение-Реакция на побуждение»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86182" y="1214422"/>
            <a:ext cx="457203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Сыну песенку поет бурая медведица: </a:t>
            </a:r>
          </a:p>
          <a:p>
            <a:pPr algn="just"/>
            <a:r>
              <a:rPr lang="ru-RU" sz="2400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-На траву упала шишка, баю-бай, усни, сынишка </a:t>
            </a:r>
          </a:p>
          <a:p>
            <a:pPr algn="just"/>
            <a:r>
              <a:rPr lang="ru-RU" sz="2400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-Не нужна мне шишка,- зарычал сынишка. </a:t>
            </a:r>
          </a:p>
          <a:p>
            <a:pPr algn="just"/>
            <a:endParaRPr lang="ru-RU" sz="28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800" dirty="0" smtClean="0">
                <a:latin typeface="Arial" pitchFamily="34" charset="0"/>
                <a:cs typeface="Arial" pitchFamily="34" charset="0"/>
              </a:rPr>
              <a:t>Дети учатся добродушно и вежливо реагировать на побуждение.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 cstate="print"/>
          <a:srcRect t="7371" b="6450"/>
          <a:stretch>
            <a:fillRect/>
          </a:stretch>
        </p:blipFill>
        <p:spPr bwMode="auto">
          <a:xfrm>
            <a:off x="500034" y="1142984"/>
            <a:ext cx="2857520" cy="4143404"/>
          </a:xfrm>
          <a:prstGeom prst="snip2DiagRect">
            <a:avLst/>
          </a:prstGeom>
          <a:noFill/>
          <a:ln w="571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24" y="500043"/>
            <a:ext cx="70009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Диалогическое единство «Сообщение-реакция на сообщение»</a:t>
            </a:r>
            <a:endParaRPr lang="ru-RU" sz="2400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14348" y="1443840"/>
            <a:ext cx="7643866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Arial" pitchFamily="34" charset="0"/>
                <a:cs typeface="Arial" pitchFamily="34" charset="0"/>
              </a:rPr>
              <a:t>Редко встречается в стихотворениях, тем не менее, можно использовать стихотворение не имеющее диалогической формы, но которое можно преобразовать в диалогический текст. Так же используются малые фольклорные формы. </a:t>
            </a:r>
          </a:p>
          <a:p>
            <a:r>
              <a:rPr lang="ru-RU" sz="2000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-Я медведя поймал! </a:t>
            </a:r>
          </a:p>
          <a:p>
            <a:r>
              <a:rPr lang="ru-RU" sz="2000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-Так веди его сюда!</a:t>
            </a:r>
          </a:p>
          <a:p>
            <a:r>
              <a:rPr lang="ru-RU" sz="2000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- Не идет.</a:t>
            </a:r>
          </a:p>
          <a:p>
            <a:r>
              <a:rPr lang="ru-RU" sz="2000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-Так сам иди! </a:t>
            </a:r>
          </a:p>
          <a:p>
            <a:pPr>
              <a:buFontTx/>
              <a:buChar char="-"/>
            </a:pPr>
            <a:r>
              <a:rPr lang="ru-RU" sz="2000" i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Да он меня не пускает. </a:t>
            </a:r>
          </a:p>
          <a:p>
            <a:pPr algn="just"/>
            <a:r>
              <a:rPr lang="ru-RU" sz="2400" dirty="0" smtClean="0">
                <a:latin typeface="Arial" pitchFamily="34" charset="0"/>
                <a:cs typeface="Arial" pitchFamily="34" charset="0"/>
              </a:rPr>
              <a:t>По ходу обыгрывания дети обмениваются мыслями по поводу действий героев. В ходе разговора учатся развивать и поддерживать одну тему, соблюдать очередность.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416</TotalTime>
  <Words>1015</Words>
  <Application>Microsoft Office PowerPoint</Application>
  <PresentationFormat>Экран (4:3)</PresentationFormat>
  <Paragraphs>72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Эркер</vt:lpstr>
      <vt:lpstr>МБДОУ  №4  «Росинка» «Развитие диалогической речи у детей. Дидактические игры и приемы»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 №4  «Росинка» «Развитие диалогической речи у детей. Дидактические игры и приемы»</dc:title>
  <dc:creator>7</dc:creator>
  <cp:lastModifiedBy>7</cp:lastModifiedBy>
  <cp:revision>44</cp:revision>
  <dcterms:created xsi:type="dcterms:W3CDTF">2022-04-01T12:12:40Z</dcterms:created>
  <dcterms:modified xsi:type="dcterms:W3CDTF">2022-04-08T12:19:14Z</dcterms:modified>
</cp:coreProperties>
</file>